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810" r:id="rId1"/>
  </p:sldMasterIdLst>
  <p:notesMasterIdLst>
    <p:notesMasterId r:id="rId22"/>
  </p:notesMasterIdLst>
  <p:sldIdLst>
    <p:sldId id="256" r:id="rId2"/>
    <p:sldId id="257" r:id="rId3"/>
    <p:sldId id="277" r:id="rId4"/>
    <p:sldId id="285" r:id="rId5"/>
    <p:sldId id="260" r:id="rId6"/>
    <p:sldId id="291" r:id="rId7"/>
    <p:sldId id="262" r:id="rId8"/>
    <p:sldId id="278" r:id="rId9"/>
    <p:sldId id="288" r:id="rId10"/>
    <p:sldId id="289" r:id="rId11"/>
    <p:sldId id="294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97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9" autoAdjust="0"/>
    <p:restoredTop sz="95090" autoAdjust="0"/>
  </p:normalViewPr>
  <p:slideViewPr>
    <p:cSldViewPr snapToGrid="0">
      <p:cViewPr varScale="1">
        <p:scale>
          <a:sx n="79" d="100"/>
          <a:sy n="79" d="100"/>
        </p:scale>
        <p:origin x="758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001B452-04D3-4573-8EAD-C326BD94B15C}" type="datetime1">
              <a:rPr lang="ko-KR" altLang="en-US"/>
              <a:pPr lvl="0">
                <a:defRPr/>
              </a:pPr>
              <a:t>2023-09-07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D9293A7-1924-4B45-B0DE-1DAFB19868E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FEB17-907D-401D-2717-874372D9E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0737F0-A65A-B38F-64BC-983B7D368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937B97-78F8-02E6-DD63-4D34A231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8D971-D6A1-4750-948C-D7B1CA5C67BF}" type="datetime1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9508E-5ACE-E639-76AB-27014D7D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C02CB-2267-FFB6-2328-4E47E25D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1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43577-16BA-92CD-15EC-543FF4C8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586544-1B6A-9531-BE1A-51569BD2D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6F459-A9D3-3AD8-1A5B-2CAC0D7B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2D4D6D2-980C-4B6C-A16E-DC52F98460B7}" type="datetime1">
              <a:rPr lang="ko-KR" altLang="en-US" smtClean="0"/>
              <a:pPr lvl="0">
                <a:defRPr/>
              </a:pPr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5F38BB-DB7D-DA99-3015-59D417F26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A2324-ACE0-479C-3200-DF797B6D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ko-KR" altLang="en-US" smtClean="0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7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D19C4F-A4C1-4196-D687-B2AC84FE7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E67D1D-CA20-4774-EC10-60924B9A4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6E5B-F670-E8DA-03C7-A197C2BD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1217399-A933-4B0E-95E5-7365263DDFC1}" type="datetime1">
              <a:rPr lang="ko-KR" altLang="en-US" smtClean="0"/>
              <a:pPr lvl="0">
                <a:defRPr/>
              </a:pPr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274A1-CD5F-12E1-01A4-CC87DE85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3CA43-2114-B24A-6D18-D10D134D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ko-KR" altLang="en-US" smtClean="0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82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01796-4E5C-4372-C315-1C5E8F94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8FAFF-1821-6F41-820C-46853AE8F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C5BFF-B1F7-5C89-2A1C-105CD976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21D64-CE9D-4391-99F4-0C510E185003}" type="datetime1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44250-4BF9-DC37-0A15-90F56F5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BF603-5A9D-B194-6A5F-43C000C3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4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2820B-4903-CC06-8957-9DA9303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808D9-A1E9-B1D9-6573-1ADDED53C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2C302-C862-CC94-09B5-1FB7C1BA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069E-9268-4B54-81FA-EDDA1EB778CC}" type="datetime1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F48AF-E785-E279-83DF-F86AF87C5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F41E58-BFEA-A730-60D4-ED8C5B25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3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2EA26-0A61-2B01-FE31-E9797C30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D3FEB-46AF-57A4-9D7F-C4B8F5E04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B5EE2D-B0DE-13F9-022F-97EBC793D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7D7D2-8C2B-BB17-D336-D6437F626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F91B-FD51-4B6F-A3A7-1CDDEA3FB7AA}" type="datetime1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05484-4DA5-99D7-6A5A-94645905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88F01-8373-BF63-76DB-7AC1644F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4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D5147-07CD-059B-B8F8-77B639020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2AFFFE-8447-A979-585C-978CEB5B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0CA05-E31E-F53D-2B2C-F5AD608A4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640659-2ADB-416B-E329-0D0AC965D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29203-4040-83DF-3978-E1D829730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80705C-DDA4-62BE-9716-03145513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0EF-C147-49B1-8960-E83A56CFE02E}" type="datetime1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4E9CFF-5919-E964-1636-2EEB67D6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D1674D-FA32-A129-1964-B102CF59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86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B6238-8E5C-E2C0-CC28-3EC52834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4FDF52-5CA0-D71C-86E2-ECF6A93D6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D96C-A855-48C6-82E0-5DAC7F004CBB}" type="datetime1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498A2E-CE2C-27E8-964F-9126410D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FFC205-AF71-0413-F3D3-11DCC023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0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A3AF4E-4B9E-D5C2-D408-E4A51582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32365-F771-472A-94DA-77E94B7B84E3}" type="datetime1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D7D54-B832-CDC9-547D-919043149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679D3-3354-5BA0-28FB-A669E2A5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4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69209-A941-4823-97B8-E64347AD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4264FF-CF08-7079-F00B-31D29A2B7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2E3B1F-C99E-BB50-EA82-A9000BDC8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D4740D-7F13-4596-C4A3-18BF20C7F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6368-12A1-4B5F-9032-35F03CFDF24A}" type="datetime1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0799DF-01CA-0504-02E6-D2BF39C0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E91FB-F570-835F-84D2-D6A8DDBE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1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C3B69-42BA-43D7-CF71-B2016304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52909-6B6E-F430-0F94-5BC0133A0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7168C-6198-A95E-9389-5D2E2D03F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1D043-D3B2-5B0A-FB69-81F1E28C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26391-2665-48BB-948C-270D5E33038B}" type="datetime1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0CF3BC-471C-EE4C-04F9-7301AD41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AE853D-D708-9459-6D1C-C473D6E8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51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0146D4-3A1E-D227-0455-86E90BDE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CB746C-DBF9-F427-59EC-3103DFAC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8006F-AA52-710B-ADAA-EB9344369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2511433-72F9-47C3-BB33-3926AC687BE6}" type="datetime1">
              <a:rPr lang="ko-KR" altLang="en-US" smtClean="0"/>
              <a:pPr lvl="0">
                <a:defRPr/>
              </a:pPr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72A0D-D3A0-17AE-30E1-6066C0FD8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C2774-D9AE-4B51-6BE8-8E53E737A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2F8EE0E-D1C1-4C26-9FCF-9C7B88D20B4C}" type="slidenum">
              <a:rPr lang="ko-KR" altLang="en-US" smtClean="0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45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0367" y="1386554"/>
            <a:ext cx="8749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+mn-ea"/>
              </a:rPr>
              <a:t>OpenCV</a:t>
            </a:r>
            <a:r>
              <a:rPr lang="ko-KR" altLang="en-US" sz="4800" b="1" dirty="0">
                <a:latin typeface="+mn-ea"/>
              </a:rPr>
              <a:t>와 </a:t>
            </a:r>
            <a:r>
              <a:rPr lang="en-US" altLang="ko-KR" sz="4800" b="1" dirty="0">
                <a:latin typeface="+mn-ea"/>
              </a:rPr>
              <a:t>IoT</a:t>
            </a:r>
            <a:r>
              <a:rPr lang="ko-KR" altLang="en-US" sz="4800" b="1" dirty="0">
                <a:latin typeface="+mn-ea"/>
              </a:rPr>
              <a:t> 기술을 이용한 길고양이 퇴치 시스템 </a:t>
            </a:r>
            <a:br>
              <a:rPr lang="en-US" altLang="ko-KR" sz="4800" b="1" dirty="0">
                <a:latin typeface="+mn-ea"/>
              </a:rPr>
            </a:br>
            <a:endParaRPr lang="ko-KR" altLang="en-US" sz="480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8567" y="3922849"/>
            <a:ext cx="7219921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3000" dirty="0">
                <a:latin typeface="+mj-ea"/>
                <a:ea typeface="+mj-ea"/>
              </a:rPr>
              <a:t>정보통신공학과</a:t>
            </a:r>
            <a:endParaRPr lang="en-US" altLang="ko-KR" sz="3000" dirty="0">
              <a:latin typeface="+mj-ea"/>
              <a:ea typeface="+mj-ea"/>
            </a:endParaRPr>
          </a:p>
          <a:p>
            <a:pPr algn="ctr" latinLnBrk="0">
              <a:lnSpc>
                <a:spcPct val="150000"/>
              </a:lnSpc>
            </a:pPr>
            <a:endParaRPr lang="ko-KR" altLang="en-US" sz="3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AC8AF-1BD1-6D70-6C3C-62A2B8D805FA}"/>
              </a:ext>
            </a:extLst>
          </p:cNvPr>
          <p:cNvSpPr txBox="1"/>
          <p:nvPr/>
        </p:nvSpPr>
        <p:spPr>
          <a:xfrm>
            <a:off x="9291288" y="4616885"/>
            <a:ext cx="2456329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800" dirty="0">
                <a:latin typeface="+mj-ea"/>
                <a:ea typeface="+mj-ea"/>
              </a:rPr>
              <a:t>20181645 </a:t>
            </a:r>
            <a:r>
              <a:rPr lang="ko-KR" altLang="en-US" sz="1800" dirty="0">
                <a:latin typeface="+mj-ea"/>
                <a:ea typeface="+mj-ea"/>
              </a:rPr>
              <a:t>신동운</a:t>
            </a:r>
            <a:r>
              <a:rPr lang="en-US" altLang="ko-KR" sz="1800" dirty="0">
                <a:latin typeface="+mj-ea"/>
                <a:ea typeface="+mj-ea"/>
              </a:rPr>
              <a:t> 20181675 </a:t>
            </a:r>
            <a:r>
              <a:rPr lang="ko-KR" altLang="en-US" sz="1800" dirty="0" err="1">
                <a:latin typeface="+mj-ea"/>
                <a:ea typeface="+mj-ea"/>
              </a:rPr>
              <a:t>원석찬</a:t>
            </a:r>
            <a:r>
              <a:rPr lang="en-US" altLang="ko-KR" sz="1800" dirty="0">
                <a:latin typeface="+mj-ea"/>
                <a:ea typeface="+mj-ea"/>
              </a:rPr>
              <a:t> 20181688 </a:t>
            </a:r>
            <a:r>
              <a:rPr lang="ko-KR" altLang="en-US" sz="1800" dirty="0">
                <a:latin typeface="+mj-ea"/>
                <a:ea typeface="+mj-ea"/>
              </a:rPr>
              <a:t>정재인</a:t>
            </a:r>
            <a:endParaRPr lang="en-US" altLang="ko-KR" sz="1800" dirty="0">
              <a:latin typeface="+mj-ea"/>
              <a:ea typeface="+mj-ea"/>
            </a:endParaRPr>
          </a:p>
          <a:p>
            <a:pPr latinLnBrk="0"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지도교수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이충호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733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pic>
        <p:nvPicPr>
          <p:cNvPr id="5" name="그림 4" descr="고양이, 포유류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B4544F3-F350-7EC5-0876-6E6F12CD2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6" y="1546976"/>
            <a:ext cx="5048136" cy="3690042"/>
          </a:xfrm>
          <a:prstGeom prst="rect">
            <a:avLst/>
          </a:prstGeom>
        </p:spPr>
      </p:pic>
      <p:pic>
        <p:nvPicPr>
          <p:cNvPr id="9" name="그림 8" descr="고양이, 포유류, 중소형 고양이, 실내이(가) 표시된 사진&#10;&#10;자동 생성된 설명">
            <a:extLst>
              <a:ext uri="{FF2B5EF4-FFF2-40B4-BE49-F238E27FC236}">
                <a16:creationId xmlns:a16="http://schemas.microsoft.com/office/drawing/2014/main" id="{06B1FDD3-3DE8-3DC9-F7E5-5C44AFC00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86" y="1546976"/>
            <a:ext cx="5790346" cy="3690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5BFC2-37AE-A43A-5026-E2731391A809}"/>
              </a:ext>
            </a:extLst>
          </p:cNvPr>
          <p:cNvSpPr txBox="1"/>
          <p:nvPr/>
        </p:nvSpPr>
        <p:spPr>
          <a:xfrm>
            <a:off x="2096655" y="5754255"/>
            <a:ext cx="73059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/>
              <a:t>얼굴 인식이 정확하지 않음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720B34-3458-DE6D-9EA8-E8FF6E13251E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759DE45-9B64-FFBB-AC0B-BDDC80E14A94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1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72939-642F-7599-00F5-88AFAF784541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8D9529-4ED5-A21A-82D7-4D437C8FCD3B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CDC3C3A-4473-14CF-EEC5-08B3C4B9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1" y="1398265"/>
            <a:ext cx="11055927" cy="53232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248E13-D9EF-165F-1278-E115B9FB3941}"/>
              </a:ext>
            </a:extLst>
          </p:cNvPr>
          <p:cNvSpPr/>
          <p:nvPr/>
        </p:nvSpPr>
        <p:spPr>
          <a:xfrm>
            <a:off x="255802" y="1537542"/>
            <a:ext cx="4140475" cy="306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69549C-40D9-9606-5EB5-55C0434A5E41}"/>
              </a:ext>
            </a:extLst>
          </p:cNvPr>
          <p:cNvSpPr/>
          <p:nvPr/>
        </p:nvSpPr>
        <p:spPr>
          <a:xfrm>
            <a:off x="445378" y="3493915"/>
            <a:ext cx="4828586" cy="306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8D660-3586-9D5F-A72B-522D2E531A35}"/>
              </a:ext>
            </a:extLst>
          </p:cNvPr>
          <p:cNvSpPr txBox="1"/>
          <p:nvPr/>
        </p:nvSpPr>
        <p:spPr>
          <a:xfrm>
            <a:off x="8239113" y="3440545"/>
            <a:ext cx="350750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300" dirty="0" err="1"/>
              <a:t>cvlib</a:t>
            </a:r>
            <a:r>
              <a:rPr lang="en-US" altLang="ko-KR" sz="2300" dirty="0"/>
              <a:t> </a:t>
            </a:r>
            <a:r>
              <a:rPr lang="ko-KR" altLang="en-US" sz="2300" dirty="0"/>
              <a:t>라이브러리 추가</a:t>
            </a:r>
            <a:endParaRPr lang="en-US" altLang="ko-KR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300" dirty="0" err="1"/>
              <a:t>haarcascade</a:t>
            </a:r>
            <a:r>
              <a:rPr lang="en-US" altLang="ko-KR" sz="2300" dirty="0"/>
              <a:t> </a:t>
            </a:r>
            <a:r>
              <a:rPr lang="ko-KR" altLang="en-US" sz="2300" dirty="0"/>
              <a:t>제거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3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674475-F73B-61E2-48EF-5D7D1AE16E18}"/>
              </a:ext>
            </a:extLst>
          </p:cNvPr>
          <p:cNvCxnSpPr>
            <a:cxnSpLocks/>
          </p:cNvCxnSpPr>
          <p:nvPr/>
        </p:nvCxnSpPr>
        <p:spPr>
          <a:xfrm>
            <a:off x="7906327" y="1224413"/>
            <a:ext cx="0" cy="5633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49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pic>
        <p:nvPicPr>
          <p:cNvPr id="3" name="그림 2" descr="포유류, 고양이, 중소형 고양이, 애완동물이(가) 표시된 사진&#10;&#10;자동 생성된 설명">
            <a:extLst>
              <a:ext uri="{FF2B5EF4-FFF2-40B4-BE49-F238E27FC236}">
                <a16:creationId xmlns:a16="http://schemas.microsoft.com/office/drawing/2014/main" id="{E2156FA4-D768-0AC7-DAEF-E14FCFF00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4" y="1856923"/>
            <a:ext cx="4854361" cy="3204604"/>
          </a:xfrm>
          <a:prstGeom prst="rect">
            <a:avLst/>
          </a:prstGeom>
        </p:spPr>
      </p:pic>
      <p:pic>
        <p:nvPicPr>
          <p:cNvPr id="13" name="그림 12" descr="고양이, 중소형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22F0A482-880B-FD2F-FC37-61D422A71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93" y="1848771"/>
            <a:ext cx="4549534" cy="32127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D8ADD-839F-50B2-CEEB-3F49F229B44A}"/>
              </a:ext>
            </a:extLst>
          </p:cNvPr>
          <p:cNvSpPr txBox="1"/>
          <p:nvPr/>
        </p:nvSpPr>
        <p:spPr>
          <a:xfrm>
            <a:off x="2096655" y="5754255"/>
            <a:ext cx="73059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/>
              <a:t>좀 더 정확하게 인식하고</a:t>
            </a:r>
            <a:r>
              <a:rPr lang="en-US" altLang="ko-KR" sz="2300" dirty="0"/>
              <a:t>, </a:t>
            </a:r>
            <a:r>
              <a:rPr lang="ko-KR" altLang="en-US" sz="2300" dirty="0"/>
              <a:t>물체의 이름 출력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7239C3-7058-3EAE-F962-CA4BB3B97F02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35C95E3-0CCF-A040-0C9E-3084E2D5D5BF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3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F67788-0F71-31FC-7691-2EFC1B265A61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44E2BB-5572-3F42-F5D3-3DB1D8D8ED0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C3B944E-900F-9D41-8323-43C69DBF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2" y="1432925"/>
            <a:ext cx="9144000" cy="528854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098352-0482-9EEE-92FF-DEF0BC14689E}"/>
              </a:ext>
            </a:extLst>
          </p:cNvPr>
          <p:cNvSpPr/>
          <p:nvPr/>
        </p:nvSpPr>
        <p:spPr>
          <a:xfrm>
            <a:off x="301727" y="2884335"/>
            <a:ext cx="7890928" cy="306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4B2ED-AF9D-F35E-6201-B87C744636F3}"/>
              </a:ext>
            </a:extLst>
          </p:cNvPr>
          <p:cNvSpPr txBox="1"/>
          <p:nvPr/>
        </p:nvSpPr>
        <p:spPr>
          <a:xfrm>
            <a:off x="8534480" y="3344348"/>
            <a:ext cx="36846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/>
              <a:t>target_classes</a:t>
            </a:r>
            <a:r>
              <a:rPr lang="ko-KR" altLang="en-US" sz="2300" dirty="0"/>
              <a:t>를 만들어 </a:t>
            </a:r>
            <a:endParaRPr lang="en-US" altLang="ko-KR" sz="2300" dirty="0"/>
          </a:p>
          <a:p>
            <a:r>
              <a:rPr lang="ko-KR" altLang="en-US" sz="2300" dirty="0"/>
              <a:t>다양한 동물도 관측 가능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2150B5-93C5-28C8-A488-032FB13EAB35}"/>
              </a:ext>
            </a:extLst>
          </p:cNvPr>
          <p:cNvCxnSpPr>
            <a:cxnSpLocks/>
          </p:cNvCxnSpPr>
          <p:nvPr/>
        </p:nvCxnSpPr>
        <p:spPr>
          <a:xfrm>
            <a:off x="8340436" y="1248697"/>
            <a:ext cx="0" cy="5633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18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D8ADD-839F-50B2-CEEB-3F49F229B44A}"/>
              </a:ext>
            </a:extLst>
          </p:cNvPr>
          <p:cNvSpPr txBox="1"/>
          <p:nvPr/>
        </p:nvSpPr>
        <p:spPr>
          <a:xfrm>
            <a:off x="2096655" y="5754255"/>
            <a:ext cx="73059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/>
              <a:t>다양한 동물도 관측 가능</a:t>
            </a:r>
            <a:endParaRPr lang="ko-KR" altLang="en-US" sz="2300" dirty="0"/>
          </a:p>
        </p:txBody>
      </p:sp>
      <p:pic>
        <p:nvPicPr>
          <p:cNvPr id="5" name="그림 4" descr="포유류, 얼룩말, 야외, 육상 차량이(가) 표시된 사진&#10;&#10;자동 생성된 설명">
            <a:extLst>
              <a:ext uri="{FF2B5EF4-FFF2-40B4-BE49-F238E27FC236}">
                <a16:creationId xmlns:a16="http://schemas.microsoft.com/office/drawing/2014/main" id="{D04798A4-211B-2FA2-F1EF-256C72615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9" y="1929920"/>
            <a:ext cx="5768840" cy="3116850"/>
          </a:xfrm>
          <a:prstGeom prst="rect">
            <a:avLst/>
          </a:prstGeom>
        </p:spPr>
      </p:pic>
      <p:pic>
        <p:nvPicPr>
          <p:cNvPr id="9" name="그림 8" descr="포유류, 기린, 야외, 기린과이(가) 표시된 사진&#10;&#10;자동 생성된 설명">
            <a:extLst>
              <a:ext uri="{FF2B5EF4-FFF2-40B4-BE49-F238E27FC236}">
                <a16:creationId xmlns:a16="http://schemas.microsoft.com/office/drawing/2014/main" id="{C2E4663F-B705-EC71-677D-A7B4A7C8C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83" y="1461781"/>
            <a:ext cx="4633362" cy="36426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1FD644-DD51-CD9D-9018-A0BF5B1BBFA9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A6B6FD-13A8-C579-9568-C1AECE2EA608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5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4935B-0F19-77EE-7387-F25EBECE94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F91D2-9CA7-3F5E-0E73-F909B49A2EB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40AAE56-0DAB-84D0-3741-74FAE16E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6" y="1413165"/>
            <a:ext cx="4117438" cy="50892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FA8781-CD25-1C6F-D4CF-8FC90044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824" y="1413165"/>
            <a:ext cx="4538721" cy="5089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A77184-7700-4C5B-2469-E5A7C379C29D}"/>
              </a:ext>
            </a:extLst>
          </p:cNvPr>
          <p:cNvSpPr txBox="1"/>
          <p:nvPr/>
        </p:nvSpPr>
        <p:spPr>
          <a:xfrm>
            <a:off x="8876851" y="3667327"/>
            <a:ext cx="331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Wifi</a:t>
            </a:r>
            <a:r>
              <a:rPr lang="ko-KR" altLang="en-US" dirty="0" err="1"/>
              <a:t>를</a:t>
            </a:r>
            <a:r>
              <a:rPr lang="ko-KR" altLang="en-US" dirty="0"/>
              <a:t> 통해 카메라 모듈 연결</a:t>
            </a:r>
          </a:p>
        </p:txBody>
      </p:sp>
    </p:spTree>
    <p:extLst>
      <p:ext uri="{BB962C8B-B14F-4D97-AF65-F5344CB8AC3E}">
        <p14:creationId xmlns:p14="http://schemas.microsoft.com/office/powerpoint/2010/main" val="2288247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4935B-0F19-77EE-7387-F25EBECE94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F91D2-9CA7-3F5E-0E73-F909B49A2EB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D256624-24FF-C9FE-0427-04CAAD443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0" y="1681020"/>
            <a:ext cx="3501626" cy="4675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C4D28B-F256-92C9-D24F-3FA7B178B87E}"/>
              </a:ext>
            </a:extLst>
          </p:cNvPr>
          <p:cNvSpPr txBox="1"/>
          <p:nvPr/>
        </p:nvSpPr>
        <p:spPr>
          <a:xfrm>
            <a:off x="4913745" y="5657623"/>
            <a:ext cx="5781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아두이노와</a:t>
            </a:r>
            <a:r>
              <a:rPr lang="ko-KR" altLang="en-US" dirty="0"/>
              <a:t> 카메라 모듈 연결 후 정상 동작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파이썬 코드와 </a:t>
            </a:r>
            <a:r>
              <a:rPr lang="ko-KR" altLang="en-US" dirty="0" err="1"/>
              <a:t>아두이노</a:t>
            </a:r>
            <a:r>
              <a:rPr lang="ko-KR" altLang="en-US" dirty="0"/>
              <a:t> 코드 연결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A26227-2A88-78FB-E1E7-49339E58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86" y="1681020"/>
            <a:ext cx="5848680" cy="34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5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4935B-0F19-77EE-7387-F25EBECE94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F91D2-9CA7-3F5E-0E73-F909B49A2EB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C4D28B-F256-92C9-D24F-3FA7B178B87E}"/>
              </a:ext>
            </a:extLst>
          </p:cNvPr>
          <p:cNvSpPr txBox="1"/>
          <p:nvPr/>
        </p:nvSpPr>
        <p:spPr>
          <a:xfrm>
            <a:off x="8462818" y="3570370"/>
            <a:ext cx="578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yoloV3</a:t>
            </a:r>
            <a:r>
              <a:rPr lang="ko-KR" altLang="en-US" dirty="0"/>
              <a:t>를 이용하여 객체인식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299CF-BC8B-E7D6-373A-42E230CB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6" y="1605064"/>
            <a:ext cx="8031347" cy="46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84935B-0F19-77EE-7387-F25EBECE94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3F91D2-9CA7-3F5E-0E73-F909B49A2EB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C4D28B-F256-92C9-D24F-3FA7B178B87E}"/>
              </a:ext>
            </a:extLst>
          </p:cNvPr>
          <p:cNvSpPr txBox="1"/>
          <p:nvPr/>
        </p:nvSpPr>
        <p:spPr>
          <a:xfrm>
            <a:off x="8093167" y="3570369"/>
            <a:ext cx="578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yoloV3</a:t>
            </a:r>
            <a:r>
              <a:rPr lang="ko-KR" altLang="en-US" dirty="0"/>
              <a:t>를 이용하여 고양이 인식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B6FCD2-3C80-A82C-0D5A-C11700AA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2" y="1687751"/>
            <a:ext cx="7646050" cy="450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25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8A45F-0701-E680-81D8-FE9BB5022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55" y="1602752"/>
            <a:ext cx="10889336" cy="4723548"/>
          </a:xfrm>
        </p:spPr>
        <p:txBody>
          <a:bodyPr/>
          <a:lstStyle/>
          <a:p>
            <a:r>
              <a:rPr lang="ko-KR" altLang="en-US" dirty="0"/>
              <a:t>소리 모듈을 이용해 고양이 인식되면 소리 출력</a:t>
            </a:r>
            <a:endParaRPr lang="en-US" altLang="ko-KR" dirty="0"/>
          </a:p>
          <a:p>
            <a:r>
              <a:rPr lang="ko-KR" altLang="en-US" dirty="0"/>
              <a:t>추가할 기능 및 아이디어 구상</a:t>
            </a:r>
            <a:endParaRPr lang="en-US" altLang="ko-KR" dirty="0"/>
          </a:p>
          <a:p>
            <a:r>
              <a:rPr lang="ko-KR" altLang="en-US" dirty="0"/>
              <a:t>최종발표 준비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990E3B-D60B-370F-D0AC-A6ED4212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6CCCBEF-4FD6-0064-83D8-27CA76451B0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향후 계획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8FBBF5-E455-C743-FC20-C572F172593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05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5802" y="1538003"/>
            <a:ext cx="10515600" cy="4627419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1. </a:t>
            </a:r>
            <a:r>
              <a:rPr lang="ko-KR" altLang="en-US" b="0" i="0" dirty="0">
                <a:effectLst/>
                <a:latin typeface="Noto Sans CJK KR"/>
              </a:rPr>
              <a:t>연구 배경 및 목적</a:t>
            </a:r>
            <a:endParaRPr lang="en-US" altLang="ko-KR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2. </a:t>
            </a:r>
            <a:r>
              <a:rPr lang="ko-KR" altLang="en-US" b="0" i="0" dirty="0">
                <a:effectLst/>
                <a:latin typeface="Noto Sans CJK KR"/>
              </a:rPr>
              <a:t>계획대비 진행상황</a:t>
            </a:r>
            <a:endParaRPr lang="en-US" altLang="ko-KR" dirty="0"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3. </a:t>
            </a:r>
            <a:r>
              <a:rPr lang="ko-KR" altLang="en-US" b="0" i="0" dirty="0">
                <a:effectLst/>
                <a:latin typeface="Noto Sans CJK KR"/>
              </a:rPr>
              <a:t>역할분담</a:t>
            </a:r>
            <a:endParaRPr lang="en-US" altLang="ko-KR" dirty="0"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4. </a:t>
            </a:r>
            <a:r>
              <a:rPr lang="ko-KR" altLang="en-US" dirty="0">
                <a:latin typeface="Noto Sans CJK KR"/>
              </a:rPr>
              <a:t>개발 환경</a:t>
            </a:r>
            <a:endParaRPr lang="en-US" altLang="ko-KR" b="0" i="0" dirty="0">
              <a:effectLst/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5. </a:t>
            </a:r>
            <a:r>
              <a:rPr lang="ko-KR" altLang="en-US" dirty="0">
                <a:latin typeface="Noto Sans CJK KR"/>
              </a:rPr>
              <a:t>향후 계획</a:t>
            </a:r>
            <a:endParaRPr lang="en-US" altLang="ko-KR" sz="28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>
                <a:latin typeface="Noto Sans CJK KR"/>
              </a:rPr>
              <a:t>6. </a:t>
            </a:r>
            <a:r>
              <a:rPr lang="ko-KR" altLang="en-US" dirty="0">
                <a:latin typeface="Noto Sans CJK KR"/>
              </a:rPr>
              <a:t>참고 문헌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B63E7AD-05F0-B42D-AF4C-A02421626813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목차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79D2541-49E3-A434-5DC2-E1CADEADE146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25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2"/>
          <p:cNvSpPr>
            <a:spLocks noGrp="1"/>
          </p:cNvSpPr>
          <p:nvPr>
            <p:ph idx="1"/>
          </p:nvPr>
        </p:nvSpPr>
        <p:spPr>
          <a:xfrm>
            <a:off x="583759" y="1897187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Arial"/>
              <a:buAutoNum type="arabicPeriod"/>
              <a:defRPr/>
            </a:pPr>
            <a:r>
              <a:rPr lang="en-US" altLang="ko-KR" sz="2400" dirty="0" err="1"/>
              <a:t>황선규</a:t>
            </a:r>
            <a:r>
              <a:rPr lang="en-US" altLang="ko-KR" sz="2400" dirty="0"/>
              <a:t>,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en-US" altLang="ko-KR" sz="2400" dirty="0"/>
              <a:t>OpenCV 4로 </a:t>
            </a:r>
            <a:r>
              <a:rPr lang="en-US" altLang="ko-KR" sz="2400" dirty="0" err="1"/>
              <a:t>배우는</a:t>
            </a:r>
            <a:r>
              <a:rPr lang="en-US" altLang="ko-KR" sz="2400" dirty="0"/>
              <a:t> </a:t>
            </a:r>
            <a:r>
              <a:rPr lang="en-US" altLang="ko-KR" sz="2400" dirty="0" err="1"/>
              <a:t>컴퓨터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비전과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머신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러닝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』, 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길벗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2019)</a:t>
            </a:r>
            <a:endParaRPr lang="en-US" altLang="ko-KR" sz="2400" dirty="0"/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en-US" altLang="ko-KR" sz="2400" dirty="0" err="1"/>
              <a:t>박준원</a:t>
            </a:r>
            <a:r>
              <a:rPr lang="en-US" altLang="ko-KR" sz="2400" dirty="0"/>
              <a:t>,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en-US" altLang="ko-KR" sz="2400" dirty="0"/>
              <a:t>2019한 </a:t>
            </a:r>
            <a:r>
              <a:rPr lang="en-US" altLang="ko-KR" sz="2400" dirty="0" err="1"/>
              <a:t>권으로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끝내는</a:t>
            </a:r>
            <a:r>
              <a:rPr lang="en-US" altLang="ko-KR" sz="2400" dirty="0"/>
              <a:t> </a:t>
            </a:r>
            <a:r>
              <a:rPr lang="en-US" altLang="ko-KR" sz="2400" dirty="0" err="1"/>
              <a:t>아두이노</a:t>
            </a:r>
            <a:r>
              <a:rPr lang="en-US" altLang="ko-KR" sz="2400" dirty="0"/>
              <a:t> </a:t>
            </a:r>
            <a:r>
              <a:rPr lang="en-US" altLang="ko-KR" sz="2400" dirty="0" err="1"/>
              <a:t>입문</a:t>
            </a:r>
            <a:r>
              <a:rPr lang="en-US" altLang="ko-KR" sz="2400" dirty="0"/>
              <a:t> + </a:t>
            </a:r>
            <a:r>
              <a:rPr lang="en-US" altLang="ko-KR" sz="2400" dirty="0" err="1"/>
              <a:t>실전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』, 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길벗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2019)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400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6DA385-955D-6EA5-ADF6-32A6668591FF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참고문헌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0F1CB9-1CD3-8706-FFA0-28650E74E23C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 smtClean="0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8888" y="2752850"/>
            <a:ext cx="107029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500" dirty="0"/>
              <a:t> 길고양이를 퇴치하는 </a:t>
            </a:r>
            <a:r>
              <a:rPr lang="en-US" altLang="ko-KR" sz="2500" dirty="0"/>
              <a:t>‘</a:t>
            </a:r>
            <a:r>
              <a:rPr lang="ko-KR" altLang="en-US" sz="2500" dirty="0"/>
              <a:t>전기 펜스 설치</a:t>
            </a:r>
            <a:r>
              <a:rPr lang="en-US" altLang="ko-KR" sz="2500" dirty="0"/>
              <a:t>’, ‘</a:t>
            </a:r>
            <a:r>
              <a:rPr lang="ko-KR" altLang="en-US" sz="2500" dirty="0"/>
              <a:t>담장 위 장애물 설치</a:t>
            </a:r>
            <a:r>
              <a:rPr lang="en-US" altLang="ko-KR" sz="2500" dirty="0"/>
              <a:t>’’, ‘</a:t>
            </a:r>
            <a:r>
              <a:rPr lang="ko-KR" altLang="en-US" sz="2500" dirty="0"/>
              <a:t>동작 감지   </a:t>
            </a:r>
            <a:endParaRPr lang="en-US" altLang="ko-KR" sz="2500" dirty="0"/>
          </a:p>
          <a:p>
            <a:r>
              <a:rPr lang="en-US" altLang="ko-KR" sz="2500" dirty="0"/>
              <a:t>   </a:t>
            </a:r>
            <a:r>
              <a:rPr lang="ko-KR" altLang="en-US" sz="2500" dirty="0"/>
              <a:t>스프링 쿨러</a:t>
            </a:r>
            <a:r>
              <a:rPr lang="en-US" altLang="ko-KR" sz="2500" dirty="0"/>
              <a:t>’ </a:t>
            </a:r>
            <a:r>
              <a:rPr lang="ko-KR" altLang="en-US" sz="2500" dirty="0"/>
              <a:t>등의 방법들은 복잡하고 고비용을 요구함</a:t>
            </a:r>
            <a:endParaRPr lang="en-US" altLang="ko-KR" sz="2500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500" dirty="0"/>
              <a:t> 학교 내에 길고양이 퇴치 시스템이 충분하지 않음</a:t>
            </a:r>
            <a:endParaRPr lang="en-US" altLang="ko-KR" sz="2500" dirty="0"/>
          </a:p>
          <a:p>
            <a:endParaRPr lang="en-US" altLang="ko-KR" sz="2000" dirty="0"/>
          </a:p>
          <a:p>
            <a:pPr lvl="0">
              <a:defRPr/>
            </a:pPr>
            <a:endParaRPr lang="en-US" altLang="ko-KR" sz="25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endParaRPr lang="ko-KR" altLang="en-US" sz="25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endParaRPr lang="ko-KR" altLang="en-US" sz="2500" dirty="0"/>
          </a:p>
          <a:p>
            <a:pPr>
              <a:buFont typeface="Wingdings" panose="05000000000000000000" pitchFamily="2" charset="2"/>
              <a:buChar char="§"/>
            </a:pPr>
            <a:endParaRPr lang="ko-KR" altLang="en-US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F68E5-5547-9255-10F4-6A62BF1D3E43}"/>
              </a:ext>
            </a:extLst>
          </p:cNvPr>
          <p:cNvSpPr txBox="1"/>
          <p:nvPr/>
        </p:nvSpPr>
        <p:spPr>
          <a:xfrm>
            <a:off x="119270" y="2135278"/>
            <a:ext cx="384048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연구 배경 </a:t>
            </a:r>
            <a:endParaRPr lang="en-US" altLang="ko-KR" sz="400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24424C-5372-9793-3246-EE8AAE31E4BF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연구 배경 및 목적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E6F9D69-778C-4E0E-1CE8-3E7F27247456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0708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6484" y="2722628"/>
            <a:ext cx="10702961" cy="320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r>
              <a:rPr lang="ko-KR" altLang="en-US" sz="2500" dirty="0"/>
              <a:t>길고양이의 건물 내 침입방지를 위한 간단한 시스템을 </a:t>
            </a:r>
            <a:r>
              <a:rPr lang="en-US" altLang="ko-KR" sz="2500" dirty="0"/>
              <a:t>OpenCV</a:t>
            </a:r>
            <a:r>
              <a:rPr lang="ko-KR" altLang="en-US" sz="2500" dirty="0"/>
              <a:t>와 </a:t>
            </a:r>
            <a:endParaRPr lang="en-US" altLang="ko-KR" sz="2500" dirty="0"/>
          </a:p>
          <a:p>
            <a:pPr lvl="0">
              <a:lnSpc>
                <a:spcPct val="150000"/>
              </a:lnSpc>
              <a:defRPr/>
            </a:pPr>
            <a:r>
              <a:rPr lang="en-US" altLang="ko-KR" sz="2500" dirty="0"/>
              <a:t>     </a:t>
            </a:r>
            <a:r>
              <a:rPr lang="ko-KR" altLang="en-US" sz="2500" dirty="0" err="1"/>
              <a:t>아두이노를</a:t>
            </a:r>
            <a:r>
              <a:rPr lang="ko-KR" altLang="en-US" sz="2500" dirty="0"/>
              <a:t> 이용하여 구현</a:t>
            </a:r>
            <a:endParaRPr lang="en-US" altLang="ko-KR" sz="25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endParaRPr lang="en-US" altLang="ko-KR" sz="25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endParaRPr lang="ko-KR" altLang="en-US" sz="25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endParaRPr lang="ko-KR" altLang="en-US" sz="2500" dirty="0"/>
          </a:p>
          <a:p>
            <a:pPr>
              <a:buFont typeface="Wingdings" panose="05000000000000000000" pitchFamily="2" charset="2"/>
              <a:buChar char="§"/>
            </a:pPr>
            <a:endParaRPr lang="ko-KR" altLang="en-US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B03DF-46B4-E1C4-C67D-1B3CEE70F800}"/>
              </a:ext>
            </a:extLst>
          </p:cNvPr>
          <p:cNvSpPr txBox="1"/>
          <p:nvPr/>
        </p:nvSpPr>
        <p:spPr>
          <a:xfrm>
            <a:off x="119270" y="2135278"/>
            <a:ext cx="25758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연구 목적 </a:t>
            </a:r>
            <a:endParaRPr lang="en-US" altLang="ko-KR" sz="4000" dirty="0"/>
          </a:p>
          <a:p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80CB0D7-E383-19E3-B973-A835A09C8476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연구 배경 및 목적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FBAF33-A47A-1990-AAD2-2E5F13170FE9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80454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2E85188A-1D12-43DF-1A4C-0980AD0B40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198423"/>
              </p:ext>
            </p:extLst>
          </p:nvPr>
        </p:nvGraphicFramePr>
        <p:xfrm>
          <a:off x="486058" y="1415478"/>
          <a:ext cx="11136756" cy="51947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5158">
                  <a:extLst>
                    <a:ext uri="{9D8B030D-6E8A-4147-A177-3AD203B41FA5}">
                      <a16:colId xmlns:a16="http://schemas.microsoft.com/office/drawing/2014/main" val="1522791625"/>
                    </a:ext>
                  </a:extLst>
                </a:gridCol>
                <a:gridCol w="887506">
                  <a:extLst>
                    <a:ext uri="{9D8B030D-6E8A-4147-A177-3AD203B41FA5}">
                      <a16:colId xmlns:a16="http://schemas.microsoft.com/office/drawing/2014/main" val="1207872111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879669034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904353229"/>
                    </a:ext>
                  </a:extLst>
                </a:gridCol>
                <a:gridCol w="832002">
                  <a:extLst>
                    <a:ext uri="{9D8B030D-6E8A-4147-A177-3AD203B41FA5}">
                      <a16:colId xmlns:a16="http://schemas.microsoft.com/office/drawing/2014/main" val="865879005"/>
                    </a:ext>
                  </a:extLst>
                </a:gridCol>
                <a:gridCol w="862328">
                  <a:extLst>
                    <a:ext uri="{9D8B030D-6E8A-4147-A177-3AD203B41FA5}">
                      <a16:colId xmlns:a16="http://schemas.microsoft.com/office/drawing/2014/main" val="2944579018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3856671469"/>
                    </a:ext>
                  </a:extLst>
                </a:gridCol>
                <a:gridCol w="877243">
                  <a:extLst>
                    <a:ext uri="{9D8B030D-6E8A-4147-A177-3AD203B41FA5}">
                      <a16:colId xmlns:a16="http://schemas.microsoft.com/office/drawing/2014/main" val="1211552346"/>
                    </a:ext>
                  </a:extLst>
                </a:gridCol>
                <a:gridCol w="915698">
                  <a:extLst>
                    <a:ext uri="{9D8B030D-6E8A-4147-A177-3AD203B41FA5}">
                      <a16:colId xmlns:a16="http://schemas.microsoft.com/office/drawing/2014/main" val="1521869593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43940640"/>
                    </a:ext>
                  </a:extLst>
                </a:gridCol>
                <a:gridCol w="1048868">
                  <a:extLst>
                    <a:ext uri="{9D8B030D-6E8A-4147-A177-3AD203B41FA5}">
                      <a16:colId xmlns:a16="http://schemas.microsoft.com/office/drawing/2014/main" val="1323430315"/>
                    </a:ext>
                  </a:extLst>
                </a:gridCol>
              </a:tblGrid>
              <a:tr h="551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연구내용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762652"/>
                  </a:ext>
                </a:extLst>
              </a:tr>
              <a:tr h="958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연구 계획 수립 및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프로그램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092182"/>
                  </a:ext>
                </a:extLst>
              </a:tr>
              <a:tr h="907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영상처리 코드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273180"/>
                  </a:ext>
                </a:extLst>
              </a:tr>
              <a:tr h="100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아두이노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라즈베리 파이를 이용한 </a:t>
                      </a:r>
                      <a:r>
                        <a:rPr lang="en-US" altLang="ko-KR" sz="1500" dirty="0"/>
                        <a:t>IOT </a:t>
                      </a:r>
                      <a:r>
                        <a:rPr lang="ko-KR" altLang="en-US" sz="1500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757389"/>
                  </a:ext>
                </a:extLst>
              </a:tr>
              <a:tr h="98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실제 시스템 실험 및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수정 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07222"/>
                  </a:ext>
                </a:extLst>
              </a:tr>
              <a:tr h="788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보고서 작성 및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3036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B301361-A944-4104-F799-026AE483FDF2}"/>
              </a:ext>
            </a:extLst>
          </p:cNvPr>
          <p:cNvSpPr/>
          <p:nvPr/>
        </p:nvSpPr>
        <p:spPr>
          <a:xfrm>
            <a:off x="2643446" y="2083359"/>
            <a:ext cx="3419303" cy="27435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4AB7BCD-FCD7-5AAE-C3E1-A0EACF10A7A1}"/>
              </a:ext>
            </a:extLst>
          </p:cNvPr>
          <p:cNvSpPr/>
          <p:nvPr/>
        </p:nvSpPr>
        <p:spPr>
          <a:xfrm>
            <a:off x="2643447" y="2514378"/>
            <a:ext cx="3419302" cy="2331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37424C2-526C-3268-3B6B-E2BE131E495A}"/>
              </a:ext>
            </a:extLst>
          </p:cNvPr>
          <p:cNvSpPr/>
          <p:nvPr/>
        </p:nvSpPr>
        <p:spPr>
          <a:xfrm>
            <a:off x="3879564" y="3025599"/>
            <a:ext cx="3874907" cy="27435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CFF902D-80EC-6B89-4092-141721B3DE65}"/>
              </a:ext>
            </a:extLst>
          </p:cNvPr>
          <p:cNvSpPr/>
          <p:nvPr/>
        </p:nvSpPr>
        <p:spPr>
          <a:xfrm>
            <a:off x="4833258" y="3930206"/>
            <a:ext cx="4734691" cy="30762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25EFA06-D187-5FC1-055E-2900565A4EB4}"/>
              </a:ext>
            </a:extLst>
          </p:cNvPr>
          <p:cNvSpPr/>
          <p:nvPr/>
        </p:nvSpPr>
        <p:spPr>
          <a:xfrm>
            <a:off x="6062749" y="4945109"/>
            <a:ext cx="3505200" cy="27435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787EFBE-4909-428D-5C05-432CC2FBCB7B}"/>
              </a:ext>
            </a:extLst>
          </p:cNvPr>
          <p:cNvSpPr/>
          <p:nvPr/>
        </p:nvSpPr>
        <p:spPr>
          <a:xfrm>
            <a:off x="3879565" y="5916959"/>
            <a:ext cx="1346860" cy="27435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F56B277-48D0-6538-72D6-EB5E45CD4BC7}"/>
              </a:ext>
            </a:extLst>
          </p:cNvPr>
          <p:cNvSpPr/>
          <p:nvPr/>
        </p:nvSpPr>
        <p:spPr>
          <a:xfrm>
            <a:off x="8684647" y="5916959"/>
            <a:ext cx="1472365" cy="27435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87E2444D-69EE-4368-66CA-120B990212D9}"/>
              </a:ext>
            </a:extLst>
          </p:cNvPr>
          <p:cNvSpPr/>
          <p:nvPr/>
        </p:nvSpPr>
        <p:spPr>
          <a:xfrm>
            <a:off x="2862986" y="6196988"/>
            <a:ext cx="2363437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19CE6C1-1DAB-346C-07AD-C56A7EE0E01B}"/>
              </a:ext>
            </a:extLst>
          </p:cNvPr>
          <p:cNvSpPr/>
          <p:nvPr/>
        </p:nvSpPr>
        <p:spPr>
          <a:xfrm>
            <a:off x="3879563" y="3345851"/>
            <a:ext cx="3874907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B712707-256A-C10A-9986-2A3C7C351A00}"/>
              </a:ext>
            </a:extLst>
          </p:cNvPr>
          <p:cNvSpPr/>
          <p:nvPr/>
        </p:nvSpPr>
        <p:spPr>
          <a:xfrm>
            <a:off x="4833258" y="4258476"/>
            <a:ext cx="2921212" cy="3364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CFF9C-6954-FE93-78BC-AFCD7748DC06}"/>
              </a:ext>
            </a:extLst>
          </p:cNvPr>
          <p:cNvSpPr/>
          <p:nvPr/>
        </p:nvSpPr>
        <p:spPr>
          <a:xfrm>
            <a:off x="6054436" y="5299335"/>
            <a:ext cx="1768764" cy="3364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F81E076-A42F-432C-7EEA-ECEC3DEA25CB}"/>
              </a:ext>
            </a:extLst>
          </p:cNvPr>
          <p:cNvSpPr/>
          <p:nvPr/>
        </p:nvSpPr>
        <p:spPr>
          <a:xfrm>
            <a:off x="6281807" y="6191317"/>
            <a:ext cx="1518065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A86D27E-FA6F-7979-260F-F833314B85EB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계획대비 진행 상황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C5504F-AE75-6E1A-CD27-221851757A44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517519" y="2083242"/>
            <a:ext cx="2926080" cy="302944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02803" y="2258171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신동운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7519" y="3038206"/>
            <a:ext cx="2795958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영상처리 코드 개발 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인공지능 시스템 개발 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517519" y="2820121"/>
            <a:ext cx="2926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356818" y="2083242"/>
            <a:ext cx="3020728" cy="302944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79513" y="2083242"/>
            <a:ext cx="2863048" cy="302944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4356818" y="2828073"/>
            <a:ext cx="30094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279513" y="2820121"/>
            <a:ext cx="2863048" cy="795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92142" y="2279146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dirty="0" err="1">
                <a:solidFill>
                  <a:schemeClr val="bg1"/>
                </a:solidFill>
              </a:rPr>
              <a:t>원석찬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101547" y="2266123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</a:rPr>
              <a:t>정재인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391442" y="3038206"/>
            <a:ext cx="2483372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bg1"/>
                </a:solidFill>
              </a:rPr>
              <a:t>아두이누</a:t>
            </a:r>
            <a:r>
              <a:rPr lang="ko-KR" altLang="en-US" dirty="0">
                <a:solidFill>
                  <a:schemeClr val="bg1"/>
                </a:solidFill>
              </a:rPr>
              <a:t> 모듈 연결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ko-KR" altLang="en-US" dirty="0">
                <a:solidFill>
                  <a:schemeClr val="bg1"/>
                </a:solidFill>
              </a:rPr>
              <a:t> 코드 개발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279513" y="3038206"/>
            <a:ext cx="288732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bg1"/>
                </a:solidFill>
              </a:rPr>
              <a:t>아두이노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모듈 연결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영상처리 연구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301901" y="5550010"/>
            <a:ext cx="4826442" cy="893804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보고서 작성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 err="1">
                <a:solidFill>
                  <a:schemeClr val="tx1"/>
                </a:solidFill>
              </a:rPr>
              <a:t>발표준비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35BDA1-03E3-0B5F-86AE-CB913AFA4AE3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/>
              <a:t>구성원의 역할 분담</a:t>
            </a:r>
            <a:endParaRPr lang="ko-KR" altLang="en-US" sz="48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26AFCC-92F4-DD02-FAA2-4C89591F9E7E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9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8406" y="1739690"/>
            <a:ext cx="7146695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Python (3.10 </a:t>
            </a:r>
            <a:r>
              <a:rPr lang="en-US" altLang="ko-KR" dirty="0" err="1"/>
              <a:t>ver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OpenCV</a:t>
            </a:r>
            <a:r>
              <a:rPr lang="en-US" altLang="ko-KR" dirty="0"/>
              <a:t> (4.1.2 </a:t>
            </a:r>
            <a:r>
              <a:rPr lang="en-US" altLang="ko-KR" dirty="0" err="1"/>
              <a:t>ver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it-IT" altLang="ko-KR" dirty="0"/>
              <a:t>Arduino IDE v 2.0.3, AVR studio4)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DESKTOP (Windows 10)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카메라 </a:t>
            </a:r>
            <a:r>
              <a:rPr lang="en-US" altLang="ko-KR" dirty="0"/>
              <a:t>(ESP32 CAM </a:t>
            </a:r>
            <a:r>
              <a:rPr lang="ko-KR" altLang="en-US" dirty="0"/>
              <a:t>보드</a:t>
            </a:r>
            <a:r>
              <a:rPr lang="en-US" altLang="ko-KR" dirty="0"/>
              <a:t>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녹음 모듈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074" name="Picture 2" descr="Python (programming language)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849" y="1456973"/>
            <a:ext cx="1898865" cy="208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enCV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974" y="1488757"/>
            <a:ext cx="2041218" cy="251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5C8EAB-42C7-898F-C309-8101292D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292904"/>
            <a:ext cx="3242994" cy="2136650"/>
          </a:xfrm>
          <a:prstGeom prst="rect">
            <a:avLst/>
          </a:prstGeom>
        </p:spPr>
      </p:pic>
      <p:pic>
        <p:nvPicPr>
          <p:cNvPr id="7" name="Picture 10" descr="아두이노 - 위키백과, 우리 모두의 백과사전">
            <a:extLst>
              <a:ext uri="{FF2B5EF4-FFF2-40B4-BE49-F238E27FC236}">
                <a16:creationId xmlns:a16="http://schemas.microsoft.com/office/drawing/2014/main" id="{67AD5DEA-6600-9F51-2537-E42ED45B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36" y="4714313"/>
            <a:ext cx="2632323" cy="178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467099-DC09-AF14-0E5C-7641371C4C61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환경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D8BAC86-A9D7-4916-ED6A-BF6495587A3D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179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C13DF3-74E4-4939-6289-BA7D3F365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03" y="1724344"/>
            <a:ext cx="2729434" cy="3639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40290D-B6A4-D554-C012-EC52D720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965" y="1716018"/>
            <a:ext cx="2729434" cy="3639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8525AD-49D6-FDCE-9722-35B19068A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427" y="1724344"/>
            <a:ext cx="2723190" cy="3630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76795C-CB5B-8C20-7696-838462FAAC99}"/>
              </a:ext>
            </a:extLst>
          </p:cNvPr>
          <p:cNvSpPr txBox="1"/>
          <p:nvPr/>
        </p:nvSpPr>
        <p:spPr>
          <a:xfrm>
            <a:off x="1214399" y="5762144"/>
            <a:ext cx="222152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 err="1"/>
              <a:t>아두이노</a:t>
            </a:r>
            <a:r>
              <a:rPr lang="ko-KR" altLang="en-US" sz="2300" dirty="0"/>
              <a:t> 키트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084244-2D10-958F-14A0-0039CB709835}"/>
              </a:ext>
            </a:extLst>
          </p:cNvPr>
          <p:cNvSpPr txBox="1"/>
          <p:nvPr/>
        </p:nvSpPr>
        <p:spPr>
          <a:xfrm>
            <a:off x="5266427" y="5762144"/>
            <a:ext cx="177168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/>
              <a:t>녹음 모듈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F1EDC0-BC50-24E9-3DA6-B8A6CF5EFF98}"/>
              </a:ext>
            </a:extLst>
          </p:cNvPr>
          <p:cNvSpPr txBox="1"/>
          <p:nvPr/>
        </p:nvSpPr>
        <p:spPr>
          <a:xfrm>
            <a:off x="8502848" y="5762144"/>
            <a:ext cx="253646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dirty="0"/>
              <a:t>ESP32 CAM </a:t>
            </a:r>
            <a:r>
              <a:rPr lang="ko-KR" altLang="en-US" sz="2300" dirty="0"/>
              <a:t>보드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F5AC49-E08D-2F0E-0525-6E672B46E0B7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환경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2191C6A-56A0-8AAC-E0A9-54D3188E6B0B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53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EB026D-866C-BEB0-3F69-DEE927389C58}"/>
              </a:ext>
            </a:extLst>
          </p:cNvPr>
          <p:cNvSpPr txBox="1"/>
          <p:nvPr/>
        </p:nvSpPr>
        <p:spPr>
          <a:xfrm>
            <a:off x="255802" y="1"/>
            <a:ext cx="10515600" cy="124869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 dirty="0"/>
              <a:t>개발 진행상황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9AD223-90E8-FA07-673B-FBAD9BB39D47}"/>
              </a:ext>
            </a:extLst>
          </p:cNvPr>
          <p:cNvCxnSpPr/>
          <p:nvPr/>
        </p:nvCxnSpPr>
        <p:spPr>
          <a:xfrm>
            <a:off x="0" y="1248697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19FDE17-9BC3-6161-355F-76A6EFA2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9" y="1355280"/>
            <a:ext cx="7853496" cy="53661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1FF314-9B7C-1E8C-6200-249C841736F1}"/>
              </a:ext>
            </a:extLst>
          </p:cNvPr>
          <p:cNvSpPr/>
          <p:nvPr/>
        </p:nvSpPr>
        <p:spPr>
          <a:xfrm>
            <a:off x="135959" y="2158038"/>
            <a:ext cx="4916332" cy="991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6B0118-E83E-7D43-1F90-4FDDCAE1BB2B}"/>
              </a:ext>
            </a:extLst>
          </p:cNvPr>
          <p:cNvSpPr txBox="1"/>
          <p:nvPr/>
        </p:nvSpPr>
        <p:spPr>
          <a:xfrm>
            <a:off x="7666182" y="3592102"/>
            <a:ext cx="44519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유튜브 영상을 통해 코드 테스트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0D1C48-FE9C-13E9-6949-96629EB8F634}"/>
              </a:ext>
            </a:extLst>
          </p:cNvPr>
          <p:cNvCxnSpPr>
            <a:cxnSpLocks/>
          </p:cNvCxnSpPr>
          <p:nvPr/>
        </p:nvCxnSpPr>
        <p:spPr>
          <a:xfrm>
            <a:off x="7592291" y="1248697"/>
            <a:ext cx="0" cy="5633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501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</TotalTime>
  <Words>382</Words>
  <Application>Microsoft Office PowerPoint</Application>
  <PresentationFormat>와이드스크린</PresentationFormat>
  <Paragraphs>119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AppleSDGothicNeo</vt:lpstr>
      <vt:lpstr>Noto Sans CJK KR</vt:lpstr>
      <vt:lpstr>맑은 고딕</vt:lpstr>
      <vt:lpstr>Arial</vt:lpstr>
      <vt:lpstr>Wingdings</vt:lpstr>
      <vt:lpstr>Office 테마</vt:lpstr>
      <vt:lpstr>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재인</dc:creator>
  <cp:lastModifiedBy>정재인</cp:lastModifiedBy>
  <cp:revision>50</cp:revision>
  <dcterms:created xsi:type="dcterms:W3CDTF">2023-03-11T06:13:50Z</dcterms:created>
  <dcterms:modified xsi:type="dcterms:W3CDTF">2023-09-07T10:55:32Z</dcterms:modified>
  <cp:version/>
</cp:coreProperties>
</file>